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8" r:id="rId6"/>
    <p:sldId id="267"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eseducation.com/blog/four-cs-21st-century-skill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 xmlns:p14="http://schemas.microsoft.com/office/powerpoint/2010/main"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2022-23) </a:t>
            </a:r>
            <a:r>
              <a:rPr lang="en-US" sz="2400" i="1" dirty="0"/>
              <a:t/>
            </a:r>
            <a:br>
              <a:rPr lang="en-US" sz="2400" i="1" dirty="0"/>
            </a:br>
            <a:r>
              <a:rPr lang="en-US" sz="2400" b="1" i="1" dirty="0" smtClean="0"/>
              <a:t> English Comp.</a:t>
            </a:r>
            <a:r>
              <a:rPr lang="en-US" sz="2400" b="1" i="1" dirty="0"/>
              <a:t/>
            </a:r>
            <a:br>
              <a:rPr lang="en-US" sz="2400" b="1" i="1" dirty="0"/>
            </a:br>
            <a:r>
              <a:rPr lang="en-US" sz="2400" b="1" i="1" dirty="0" smtClean="0"/>
              <a:t> </a:t>
            </a:r>
            <a:br>
              <a:rPr lang="en-US" sz="2400" b="1" i="1" dirty="0" smtClean="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b="1" i="1" dirty="0" err="1" smtClean="0"/>
              <a:t>Aayesha</a:t>
            </a:r>
            <a:r>
              <a:rPr lang="en-US" sz="2400" b="1" i="1" dirty="0" smtClean="0"/>
              <a:t> </a:t>
            </a:r>
            <a:r>
              <a:rPr lang="en-US" sz="2400" b="1" i="1" dirty="0" err="1" smtClean="0"/>
              <a:t>Jabeen</a:t>
            </a:r>
            <a:r>
              <a:rPr lang="en-US" sz="2400" b="1" i="1" dirty="0" smtClean="0"/>
              <a:t> </a:t>
            </a:r>
            <a:r>
              <a:rPr lang="en-US" sz="2400" b="1" i="1" dirty="0" err="1" smtClean="0"/>
              <a:t>Saudagar</a:t>
            </a:r>
            <a:r>
              <a:rPr lang="en-US" sz="2400" b="1" i="1" dirty="0"/>
              <a:t/>
            </a:r>
            <a:br>
              <a:rPr lang="en-US" sz="2400" b="1" i="1" dirty="0"/>
            </a:br>
            <a:r>
              <a:rPr lang="en-US" sz="2400" i="1" dirty="0"/>
              <a:t>on</a:t>
            </a:r>
            <a:br>
              <a:rPr lang="en-US" sz="2400" i="1" dirty="0"/>
            </a:br>
            <a:r>
              <a:rPr lang="en-US" sz="2400" b="1" i="1" dirty="0" smtClean="0"/>
              <a:t>Types of 21</a:t>
            </a:r>
            <a:r>
              <a:rPr lang="en-US" sz="2400" b="1" i="1" baseline="30000" dirty="0" smtClean="0"/>
              <a:t>st</a:t>
            </a:r>
            <a:r>
              <a:rPr lang="en-US" sz="2400" b="1" i="1" dirty="0" smtClean="0"/>
              <a:t> Century Skills </a:t>
            </a:r>
            <a:r>
              <a:rPr lang="en-US" sz="2400" i="1" dirty="0" smtClean="0"/>
              <a:t> </a:t>
            </a:r>
            <a:br>
              <a:rPr lang="en-US" sz="2400" i="1" dirty="0" smtClean="0"/>
            </a:br>
            <a:endParaRPr lang="en-US" sz="2400" dirty="0"/>
          </a:p>
        </p:txBody>
      </p:sp>
      <p:sp>
        <p:nvSpPr>
          <p:cNvPr id="3" name="Content Placeholder 2">
            <a:extLst>
              <a:ext uri="{FF2B5EF4-FFF2-40B4-BE49-F238E27FC236}">
                <a16:creationId xmlns="" xmlns:a16="http://schemas.microsoft.com/office/drawing/2014/main"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Society's</a:t>
            </a:r>
          </a:p>
          <a:p>
            <a:pPr marL="857250" indent="-857250"/>
            <a:r>
              <a:rPr lang="en-US" sz="3600" b="1" i="1" dirty="0" err="1" smtClean="0">
                <a:solidFill>
                  <a:schemeClr val="tx1"/>
                </a:solidFill>
              </a:rPr>
              <a:t>Mahila</a:t>
            </a:r>
            <a:r>
              <a:rPr lang="en-US" sz="3600" b="1" i="1" dirty="0" smtClean="0">
                <a:solidFill>
                  <a:schemeClr val="tx1"/>
                </a:solidFill>
              </a:rPr>
              <a:t> </a:t>
            </a:r>
            <a:r>
              <a:rPr lang="en-US" sz="3600" b="1" i="1" dirty="0" err="1" smtClean="0">
                <a:solidFill>
                  <a:schemeClr val="tx1"/>
                </a:solidFill>
              </a:rPr>
              <a:t>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 xmlns:p14="http://schemas.microsoft.com/office/powerpoint/2010/main"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39DE36-0140-A998-B91D-D8C26EBDC87D}"/>
              </a:ext>
            </a:extLst>
          </p:cNvPr>
          <p:cNvSpPr>
            <a:spLocks noGrp="1"/>
          </p:cNvSpPr>
          <p:nvPr>
            <p:ph type="ctrTitle"/>
          </p:nvPr>
        </p:nvSpPr>
        <p:spPr>
          <a:xfrm rot="10800000" flipV="1">
            <a:off x="0" y="1219200"/>
            <a:ext cx="11049000" cy="4572000"/>
          </a:xfrm>
        </p:spPr>
        <p:txBody>
          <a:bodyPr>
            <a:normAutofit fontScale="90000"/>
          </a:bodyPr>
          <a:lstStyle/>
          <a:p>
            <a:pPr algn="l"/>
            <a:r>
              <a:rPr lang="en-US" sz="3600" b="1" dirty="0" smtClean="0"/>
              <a:t>Introduction</a:t>
            </a:r>
            <a:r>
              <a:rPr lang="en-US" sz="3600" dirty="0" smtClean="0"/>
              <a:t>:– </a:t>
            </a:r>
            <a:br>
              <a:rPr lang="en-US" sz="3600" dirty="0" smtClean="0"/>
            </a:br>
            <a:r>
              <a:rPr lang="en-US" sz="3600" b="1" i="1" dirty="0" smtClean="0"/>
              <a:t> Types of 21</a:t>
            </a:r>
            <a:r>
              <a:rPr lang="en-US" sz="3600" b="1" i="1" baseline="30000" dirty="0" smtClean="0"/>
              <a:t>st</a:t>
            </a:r>
            <a:r>
              <a:rPr lang="en-US" sz="3600" b="1" i="1" dirty="0" smtClean="0"/>
              <a:t> Century Skills </a:t>
            </a:r>
            <a:r>
              <a:rPr lang="en-US" sz="3600" dirty="0" smtClean="0"/>
              <a:t/>
            </a:r>
            <a:br>
              <a:rPr lang="en-US" sz="3600" dirty="0" smtClean="0"/>
            </a:br>
            <a:r>
              <a:rPr lang="en-US" sz="3600" b="1" dirty="0" smtClean="0"/>
              <a:t> </a:t>
            </a:r>
            <a:r>
              <a:rPr lang="en-US" sz="2700" b="1" dirty="0" smtClean="0"/>
              <a:t>Life Skills:</a:t>
            </a:r>
            <a:r>
              <a:rPr lang="en-US" sz="2700" dirty="0" smtClean="0"/>
              <a:t> Flexibility, initiative, social skills, productivity, leadership</a:t>
            </a:r>
            <a:br>
              <a:rPr lang="en-US" sz="2700" dirty="0" smtClean="0"/>
            </a:br>
            <a:r>
              <a:rPr lang="en-US" sz="2700" dirty="0" smtClean="0"/>
              <a:t> </a:t>
            </a:r>
            <a:r>
              <a:rPr lang="en-US" sz="2700" b="1" dirty="0" smtClean="0"/>
              <a:t>Literacy Skills:</a:t>
            </a:r>
            <a:r>
              <a:rPr lang="en-US" sz="2700" dirty="0" smtClean="0"/>
              <a:t> Information literacy, media literacy, technology literacy</a:t>
            </a:r>
            <a:br>
              <a:rPr lang="en-US" sz="2700" dirty="0" smtClean="0"/>
            </a:br>
            <a:r>
              <a:rPr lang="en-US" sz="3600" dirty="0" smtClean="0"/>
              <a:t> </a:t>
            </a:r>
            <a:r>
              <a:rPr lang="en-US" sz="2400" b="1" dirty="0" smtClean="0"/>
              <a:t>Learning skills (the four C’s): </a:t>
            </a:r>
            <a:r>
              <a:rPr lang="en-US" sz="2400" dirty="0" smtClean="0"/>
              <a:t>teaches students about the mental processes required to adapt and improve upon a modern work environment. </a:t>
            </a:r>
            <a:br>
              <a:rPr lang="en-US" sz="2400" dirty="0" smtClean="0"/>
            </a:br>
            <a:r>
              <a:rPr lang="en-US" sz="2700" dirty="0" smtClean="0"/>
              <a:t>.</a:t>
            </a:r>
            <a:br>
              <a:rPr lang="en-US" sz="2700" dirty="0" smtClean="0"/>
            </a:br>
            <a:r>
              <a:rPr lang="en-IN" sz="2700" dirty="0" smtClean="0"/>
              <a:t/>
            </a:r>
            <a:br>
              <a:rPr lang="en-IN" sz="2700" dirty="0" smtClean="0"/>
            </a:br>
            <a:r>
              <a:rPr lang="en-US" sz="3600" dirty="0" smtClean="0"/>
              <a:t/>
            </a:r>
            <a:br>
              <a:rPr lang="en-US" sz="3600" dirty="0" smtClean="0"/>
            </a:br>
            <a:endParaRPr lang="en-US" sz="3600" b="1" dirty="0">
              <a:solidFill>
                <a:srgbClr val="FF0000"/>
              </a:solidFill>
            </a:endParaRPr>
          </a:p>
        </p:txBody>
      </p:sp>
      <p:sp>
        <p:nvSpPr>
          <p:cNvPr id="3" name="Content Placeholder 2">
            <a:extLst>
              <a:ext uri="{FF2B5EF4-FFF2-40B4-BE49-F238E27FC236}">
                <a16:creationId xmlns="" xmlns:a16="http://schemas.microsoft.com/office/drawing/2014/main" id="{2FD6F853-8235-0F03-8C68-9994936A8BD6}"/>
              </a:ext>
            </a:extLst>
          </p:cNvPr>
          <p:cNvSpPr>
            <a:spLocks noGrp="1"/>
          </p:cNvSpPr>
          <p:nvPr>
            <p:ph type="subTitle" idx="1"/>
          </p:nvPr>
        </p:nvSpPr>
        <p:spPr>
          <a:xfrm>
            <a:off x="457200" y="3962400"/>
            <a:ext cx="10515600" cy="4038600"/>
          </a:xfrm>
        </p:spPr>
        <p:txBody>
          <a:bodyPr>
            <a:noAutofit/>
          </a:bodyPr>
          <a:lstStyle/>
          <a:p>
            <a:pPr marL="342900" indent="-342900" algn="l"/>
            <a:r>
              <a:rPr lang="en-US" dirty="0" smtClean="0">
                <a:solidFill>
                  <a:schemeClr val="tx1"/>
                </a:solidFill>
                <a:latin typeface="+mj-lt"/>
                <a:ea typeface="+mj-ea"/>
                <a:cs typeface="+mj-cs"/>
              </a:rPr>
              <a:t>.</a:t>
            </a:r>
            <a:endParaRPr lang="en-US" dirty="0">
              <a:solidFill>
                <a:schemeClr val="tx1"/>
              </a:solidFill>
              <a:latin typeface="+mj-lt"/>
              <a:ea typeface="+mj-ea"/>
              <a:cs typeface="+mj-cs"/>
            </a:endParaRPr>
          </a:p>
        </p:txBody>
      </p:sp>
    </p:spTree>
    <p:extLst>
      <p:ext uri="{BB962C8B-B14F-4D97-AF65-F5344CB8AC3E}">
        <p14:creationId xmlns="" xmlns:p14="http://schemas.microsoft.com/office/powerpoint/2010/main"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rmAutofit/>
          </a:bodyPr>
          <a:lstStyle/>
          <a:p>
            <a:pPr marL="342900" indent="-342900" algn="l"/>
            <a:r>
              <a:rPr lang="en-US" sz="2400" b="1" dirty="0" smtClean="0">
                <a:solidFill>
                  <a:schemeClr val="tx1"/>
                </a:solidFill>
                <a:latin typeface="+mj-lt"/>
                <a:ea typeface="+mj-ea"/>
                <a:cs typeface="+mj-cs"/>
              </a:rPr>
              <a:t>Theme:-</a:t>
            </a:r>
          </a:p>
          <a:p>
            <a:pPr marL="342900" indent="-342900" algn="l"/>
            <a:r>
              <a:rPr lang="en-US" sz="2400" b="1" dirty="0" smtClean="0">
                <a:solidFill>
                  <a:schemeClr val="tx1"/>
                </a:solidFill>
              </a:rPr>
              <a:t>Life Skills:</a:t>
            </a:r>
          </a:p>
          <a:p>
            <a:pPr marL="342900" indent="-342900" algn="l"/>
            <a:endParaRPr lang="en-US" sz="2400" b="1" dirty="0" smtClean="0">
              <a:solidFill>
                <a:schemeClr val="tx1"/>
              </a:solidFill>
            </a:endParaRPr>
          </a:p>
          <a:p>
            <a:r>
              <a:rPr lang="en-US" sz="2400" b="1" dirty="0" smtClean="0">
                <a:solidFill>
                  <a:schemeClr val="tx1"/>
                </a:solidFill>
              </a:rPr>
              <a:t>                                                                 </a:t>
            </a:r>
            <a:r>
              <a:rPr lang="en-US" sz="2400" dirty="0" smtClean="0">
                <a:solidFill>
                  <a:schemeClr val="tx1"/>
                </a:solidFill>
                <a:hlinkClick r:id="rId2"/>
              </a:rPr>
              <a:t>The four C’s</a:t>
            </a:r>
            <a:r>
              <a:rPr lang="en-US" sz="2400" dirty="0" smtClean="0">
                <a:solidFill>
                  <a:schemeClr val="tx1"/>
                </a:solidFill>
              </a:rPr>
              <a:t> are by far the most popular 21st Century </a:t>
            </a:r>
          </a:p>
          <a:p>
            <a:r>
              <a:rPr lang="en-US" sz="2400" dirty="0" smtClean="0">
                <a:solidFill>
                  <a:schemeClr val="tx1"/>
                </a:solidFill>
              </a:rPr>
              <a:t>                                                                  skills. These skills are also called </a:t>
            </a:r>
            <a:r>
              <a:rPr lang="en-US" sz="2400" b="1" dirty="0" smtClean="0">
                <a:solidFill>
                  <a:schemeClr val="tx1"/>
                </a:solidFill>
              </a:rPr>
              <a:t>learning skills</a:t>
            </a:r>
            <a:r>
              <a:rPr lang="en-US" sz="2400" dirty="0" smtClean="0">
                <a:solidFill>
                  <a:schemeClr val="tx1"/>
                </a:solidFill>
              </a:rPr>
              <a:t>.</a:t>
            </a:r>
          </a:p>
          <a:p>
            <a:r>
              <a:rPr lang="en-US" sz="2400" dirty="0" smtClean="0">
                <a:solidFill>
                  <a:schemeClr val="tx1"/>
                </a:solidFill>
              </a:rPr>
              <a:t>                                                                     More educators know about these skills because           </a:t>
            </a:r>
          </a:p>
          <a:p>
            <a:r>
              <a:rPr lang="en-US" sz="2400" dirty="0" smtClean="0">
                <a:solidFill>
                  <a:schemeClr val="tx1"/>
                </a:solidFill>
              </a:rPr>
              <a:t>                                                                          they’re universal needs for any career. They also vary </a:t>
            </a:r>
          </a:p>
          <a:p>
            <a:r>
              <a:rPr lang="en-US" sz="2400" dirty="0" smtClean="0">
                <a:solidFill>
                  <a:schemeClr val="tx1"/>
                </a:solidFill>
              </a:rPr>
              <a:t>                                                                          in terms of importance, depending on an individual’s   </a:t>
            </a:r>
          </a:p>
          <a:p>
            <a:r>
              <a:rPr lang="en-US" sz="2400" dirty="0" smtClean="0">
                <a:solidFill>
                  <a:schemeClr val="tx1"/>
                </a:solidFill>
              </a:rPr>
              <a:t>           career aspirations.</a:t>
            </a:r>
          </a:p>
          <a:p>
            <a:pPr marL="342900" indent="-342900" algn="l"/>
            <a:endParaRPr lang="en-US" sz="2400" b="1" dirty="0" smtClean="0">
              <a:solidFill>
                <a:schemeClr val="tx1"/>
              </a:solidFill>
              <a:latin typeface="+mj-lt"/>
              <a:ea typeface="+mj-ea"/>
              <a:cs typeface="+mj-cs"/>
            </a:endParaRPr>
          </a:p>
        </p:txBody>
      </p:sp>
      <p:pic>
        <p:nvPicPr>
          <p:cNvPr id="7" name="Picture 6" descr="21st-century-skills-infographic.png"/>
          <p:cNvPicPr>
            <a:picLocks noChangeAspect="1"/>
          </p:cNvPicPr>
          <p:nvPr/>
        </p:nvPicPr>
        <p:blipFill>
          <a:blip r:embed="rId3"/>
          <a:srcRect b="80000"/>
          <a:stretch>
            <a:fillRect/>
          </a:stretch>
        </p:blipFill>
        <p:spPr>
          <a:xfrm>
            <a:off x="228600" y="1066800"/>
            <a:ext cx="4502659" cy="1371600"/>
          </a:xfrm>
          <a:prstGeom prst="rect">
            <a:avLst/>
          </a:prstGeom>
        </p:spPr>
      </p:pic>
      <p:pic>
        <p:nvPicPr>
          <p:cNvPr id="8" name="Picture 7" descr="21st-century-skills-infographic (1).png"/>
          <p:cNvPicPr>
            <a:picLocks noChangeAspect="1"/>
          </p:cNvPicPr>
          <p:nvPr/>
        </p:nvPicPr>
        <p:blipFill>
          <a:blip r:embed="rId3"/>
          <a:srcRect t="21111" b="55556"/>
          <a:stretch>
            <a:fillRect/>
          </a:stretch>
        </p:blipFill>
        <p:spPr>
          <a:xfrm>
            <a:off x="304800" y="2362200"/>
            <a:ext cx="4502659" cy="3200400"/>
          </a:xfrm>
          <a:prstGeom prst="rect">
            <a:avLst/>
          </a:prstGeom>
        </p:spPr>
      </p:pic>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rmAutofit/>
          </a:bodyPr>
          <a:lstStyle/>
          <a:p>
            <a:pPr marL="342900" indent="-342900" algn="l"/>
            <a:r>
              <a:rPr lang="en-US" sz="2400" b="1" dirty="0" smtClean="0">
                <a:solidFill>
                  <a:schemeClr val="tx1"/>
                </a:solidFill>
                <a:latin typeface="+mj-lt"/>
                <a:ea typeface="+mj-ea"/>
                <a:cs typeface="+mj-cs"/>
              </a:rPr>
              <a:t>Theme:-</a:t>
            </a:r>
          </a:p>
          <a:p>
            <a:pPr marL="342900" indent="-342900" algn="l"/>
            <a:r>
              <a:rPr lang="en-US" sz="2400" b="1" dirty="0" smtClean="0">
                <a:solidFill>
                  <a:schemeClr val="tx1"/>
                </a:solidFill>
              </a:rPr>
              <a:t>Life Skills:</a:t>
            </a:r>
          </a:p>
          <a:p>
            <a:pPr marL="342900" indent="-342900" algn="l"/>
            <a:endParaRPr lang="en-US" sz="2400" b="1" dirty="0" smtClean="0">
              <a:solidFill>
                <a:schemeClr val="tx1"/>
              </a:solidFill>
            </a:endParaRPr>
          </a:p>
          <a:p>
            <a:r>
              <a:rPr lang="en-US" sz="2400" b="1" dirty="0" smtClean="0">
                <a:solidFill>
                  <a:schemeClr val="tx1"/>
                </a:solidFill>
              </a:rPr>
              <a:t>                                                                       Life skills (FLIPS) take a look at intangible elements of                    </a:t>
            </a:r>
          </a:p>
          <a:p>
            <a:r>
              <a:rPr lang="en-US" sz="2400" b="1" dirty="0" smtClean="0">
                <a:solidFill>
                  <a:schemeClr val="tx1"/>
                </a:solidFill>
              </a:rPr>
              <a:t>                                                                     a student’s everyday life. These intangibles focus on          </a:t>
            </a:r>
          </a:p>
          <a:p>
            <a:r>
              <a:rPr lang="en-US" sz="2400" b="1" dirty="0" smtClean="0">
                <a:solidFill>
                  <a:schemeClr val="tx1"/>
                </a:solidFill>
              </a:rPr>
              <a:t>                                                  both personal and professional qualities.</a:t>
            </a:r>
          </a:p>
          <a:p>
            <a:r>
              <a:rPr lang="en-US" sz="2400" b="1" dirty="0" smtClean="0">
                <a:solidFill>
                  <a:schemeClr val="tx1"/>
                </a:solidFill>
              </a:rPr>
              <a:t>                                                                       Altogether, these categories cover  21st Century skills    </a:t>
            </a:r>
          </a:p>
          <a:p>
            <a:r>
              <a:rPr lang="en-US" sz="2400" b="1" dirty="0" smtClean="0">
                <a:solidFill>
                  <a:schemeClr val="tx1"/>
                </a:solidFill>
              </a:rPr>
              <a:t>                                                     that contribute to a student’s future career.</a:t>
            </a:r>
          </a:p>
          <a:p>
            <a:r>
              <a:rPr lang="en-US" sz="2400" b="1" dirty="0" smtClean="0">
                <a:solidFill>
                  <a:schemeClr val="tx1"/>
                </a:solidFill>
              </a:rPr>
              <a:t>                                                                      This is not </a:t>
            </a:r>
            <a:r>
              <a:rPr lang="en-US" sz="2400" b="1" u="sng" dirty="0" smtClean="0">
                <a:solidFill>
                  <a:schemeClr val="tx1"/>
                </a:solidFill>
              </a:rPr>
              <a:t>an exhaustive checklist of career readiness                         </a:t>
            </a:r>
          </a:p>
          <a:p>
            <a:r>
              <a:rPr lang="en-US" sz="2400" b="1" dirty="0" smtClean="0">
                <a:solidFill>
                  <a:schemeClr val="tx1"/>
                </a:solidFill>
              </a:rPr>
              <a:t>                                                                 Skills— but they're the career readiness skills that  </a:t>
            </a:r>
          </a:p>
          <a:p>
            <a:r>
              <a:rPr lang="en-US" sz="2400" b="1" dirty="0" smtClean="0">
                <a:solidFill>
                  <a:schemeClr val="tx1"/>
                </a:solidFill>
              </a:rPr>
              <a:t>                                 overlap with 21st Century skills!</a:t>
            </a:r>
          </a:p>
          <a:p>
            <a:r>
              <a:rPr lang="en-US" sz="2400" b="1" dirty="0" smtClean="0">
                <a:solidFill>
                  <a:schemeClr val="tx1"/>
                </a:solidFill>
              </a:rPr>
              <a:t>                                                Let’s take a closer look at each category.</a:t>
            </a:r>
          </a:p>
          <a:p>
            <a:pPr marL="342900" indent="-342900" algn="l"/>
            <a:endParaRPr lang="en-US" sz="2400" b="1" dirty="0" smtClean="0">
              <a:solidFill>
                <a:schemeClr val="tx1"/>
              </a:solidFill>
            </a:endParaRPr>
          </a:p>
          <a:p>
            <a:pPr marL="342900" indent="-342900" algn="l"/>
            <a:endParaRPr lang="en-US" sz="2400" b="1" dirty="0" smtClean="0">
              <a:solidFill>
                <a:schemeClr val="tx1"/>
              </a:solidFill>
              <a:latin typeface="+mj-lt"/>
              <a:ea typeface="+mj-ea"/>
              <a:cs typeface="+mj-cs"/>
            </a:endParaRPr>
          </a:p>
        </p:txBody>
      </p:sp>
      <p:pic>
        <p:nvPicPr>
          <p:cNvPr id="6" name="Picture 5" descr="21st-century-skills-infographic.png"/>
          <p:cNvPicPr>
            <a:picLocks noChangeAspect="1"/>
          </p:cNvPicPr>
          <p:nvPr/>
        </p:nvPicPr>
        <p:blipFill>
          <a:blip r:embed="rId2"/>
          <a:srcRect t="67778"/>
          <a:stretch>
            <a:fillRect/>
          </a:stretch>
        </p:blipFill>
        <p:spPr>
          <a:xfrm>
            <a:off x="228600" y="2286000"/>
            <a:ext cx="4502659" cy="3276600"/>
          </a:xfrm>
          <a:prstGeom prst="rect">
            <a:avLst/>
          </a:prstGeom>
        </p:spPr>
      </p:pic>
      <p:pic>
        <p:nvPicPr>
          <p:cNvPr id="7" name="Picture 6" descr="21st-century-skills-infographic.png"/>
          <p:cNvPicPr>
            <a:picLocks noChangeAspect="1"/>
          </p:cNvPicPr>
          <p:nvPr/>
        </p:nvPicPr>
        <p:blipFill>
          <a:blip r:embed="rId2"/>
          <a:srcRect b="80000"/>
          <a:stretch>
            <a:fillRect/>
          </a:stretch>
        </p:blipFill>
        <p:spPr>
          <a:xfrm>
            <a:off x="228600" y="1066800"/>
            <a:ext cx="4502659" cy="1371600"/>
          </a:xfrm>
          <a:prstGeom prst="rect">
            <a:avLst/>
          </a:prstGeom>
        </p:spPr>
      </p:pic>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rmAutofit/>
          </a:bodyPr>
          <a:lstStyle/>
          <a:p>
            <a:pPr marL="342900" indent="-342900" algn="l"/>
            <a:r>
              <a:rPr lang="en-US" sz="2400" b="1" dirty="0" smtClean="0">
                <a:solidFill>
                  <a:schemeClr val="tx1"/>
                </a:solidFill>
                <a:latin typeface="+mj-lt"/>
                <a:ea typeface="+mj-ea"/>
                <a:cs typeface="+mj-cs"/>
              </a:rPr>
              <a:t>Theme:-</a:t>
            </a:r>
          </a:p>
          <a:p>
            <a:pPr marL="342900" indent="-342900" algn="l"/>
            <a:r>
              <a:rPr lang="en-US" sz="2400" b="1" dirty="0" smtClean="0">
                <a:solidFill>
                  <a:schemeClr val="tx1"/>
                </a:solidFill>
              </a:rPr>
              <a:t>Literacy Skills:</a:t>
            </a:r>
          </a:p>
          <a:p>
            <a:pPr marL="342900" indent="-342900" algn="l"/>
            <a:endParaRPr lang="en-US" sz="2400" b="1" dirty="0" smtClean="0">
              <a:solidFill>
                <a:schemeClr val="tx1"/>
              </a:solidFill>
            </a:endParaRPr>
          </a:p>
          <a:p>
            <a:r>
              <a:rPr lang="en-US" sz="2400" b="1" dirty="0" smtClean="0">
                <a:solidFill>
                  <a:schemeClr val="tx1"/>
                </a:solidFill>
              </a:rPr>
              <a:t> </a:t>
            </a:r>
            <a:r>
              <a:rPr lang="en-US" sz="2400" b="1" dirty="0" smtClean="0"/>
              <a:t>L                                                                 </a:t>
            </a:r>
            <a:r>
              <a:rPr lang="en-US" sz="2400" b="1" dirty="0" smtClean="0">
                <a:solidFill>
                  <a:schemeClr val="tx1"/>
                </a:solidFill>
              </a:rPr>
              <a:t>Literacy skills (IMT)</a:t>
            </a:r>
            <a:r>
              <a:rPr lang="en-US" sz="2400" dirty="0" smtClean="0">
                <a:solidFill>
                  <a:schemeClr val="tx1"/>
                </a:solidFill>
              </a:rPr>
              <a:t> focuses on how students can </a:t>
            </a:r>
          </a:p>
          <a:p>
            <a:r>
              <a:rPr lang="en-US" sz="2400" dirty="0" smtClean="0">
                <a:solidFill>
                  <a:schemeClr val="tx1"/>
                </a:solidFill>
              </a:rPr>
              <a:t>                                                                         discern facts, publishing outlets, and the technology </a:t>
            </a:r>
          </a:p>
          <a:p>
            <a:r>
              <a:rPr lang="en-US" sz="2400" dirty="0" smtClean="0">
                <a:solidFill>
                  <a:schemeClr val="tx1"/>
                </a:solidFill>
              </a:rPr>
              <a:t>                                                                         behind them. There’s a strong focus on determining  </a:t>
            </a:r>
          </a:p>
          <a:p>
            <a:r>
              <a:rPr lang="en-US" sz="2400" dirty="0" smtClean="0">
                <a:solidFill>
                  <a:schemeClr val="tx1"/>
                </a:solidFill>
              </a:rPr>
              <a:t>                                                                 trustworthy sources and factual information to   </a:t>
            </a:r>
          </a:p>
          <a:p>
            <a:r>
              <a:rPr lang="en-US" sz="2400" dirty="0" smtClean="0">
                <a:solidFill>
                  <a:schemeClr val="tx1"/>
                </a:solidFill>
              </a:rPr>
              <a:t>                                                                         separate it from the misinformation that floods the Internet.</a:t>
            </a:r>
          </a:p>
          <a:p>
            <a:pPr marL="342900" indent="-342900" algn="l"/>
            <a:endParaRPr lang="en-US" sz="2400" b="1" dirty="0" smtClean="0">
              <a:solidFill>
                <a:schemeClr val="tx1"/>
              </a:solidFill>
            </a:endParaRPr>
          </a:p>
          <a:p>
            <a:pPr marL="342900" indent="-342900" algn="l"/>
            <a:endParaRPr lang="en-US" sz="2400" b="1" dirty="0" smtClean="0">
              <a:solidFill>
                <a:schemeClr val="tx1"/>
              </a:solidFill>
              <a:latin typeface="+mj-lt"/>
              <a:ea typeface="+mj-ea"/>
              <a:cs typeface="+mj-cs"/>
            </a:endParaRPr>
          </a:p>
        </p:txBody>
      </p:sp>
      <p:pic>
        <p:nvPicPr>
          <p:cNvPr id="7" name="Picture 6" descr="21st-century-skills-infographic.png"/>
          <p:cNvPicPr>
            <a:picLocks noChangeAspect="1"/>
          </p:cNvPicPr>
          <p:nvPr/>
        </p:nvPicPr>
        <p:blipFill>
          <a:blip r:embed="rId2"/>
          <a:srcRect b="80000"/>
          <a:stretch>
            <a:fillRect/>
          </a:stretch>
        </p:blipFill>
        <p:spPr>
          <a:xfrm>
            <a:off x="228600" y="1066800"/>
            <a:ext cx="4502659" cy="1371600"/>
          </a:xfrm>
          <a:prstGeom prst="rect">
            <a:avLst/>
          </a:prstGeom>
        </p:spPr>
      </p:pic>
      <p:pic>
        <p:nvPicPr>
          <p:cNvPr id="8" name="Picture 7" descr="21st-century-skills-infographic.png"/>
          <p:cNvPicPr>
            <a:picLocks noChangeAspect="1"/>
          </p:cNvPicPr>
          <p:nvPr/>
        </p:nvPicPr>
        <p:blipFill>
          <a:blip r:embed="rId2"/>
          <a:srcRect t="45556" b="31111"/>
          <a:stretch>
            <a:fillRect/>
          </a:stretch>
        </p:blipFill>
        <p:spPr>
          <a:xfrm>
            <a:off x="304800" y="2438400"/>
            <a:ext cx="4502659" cy="3581400"/>
          </a:xfrm>
          <a:prstGeom prst="rect">
            <a:avLst/>
          </a:prstGeom>
        </p:spPr>
      </p:pic>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371600"/>
            <a:ext cx="10363200" cy="4038600"/>
          </a:xfrm>
        </p:spPr>
        <p:txBody>
          <a:bodyPr>
            <a:noAutofit/>
          </a:bodyPr>
          <a:lstStyle/>
          <a:p>
            <a:pPr algn="l">
              <a:buFont typeface="Arial" pitchFamily="34" charset="0"/>
              <a:buChar char="•"/>
            </a:pPr>
            <a:r>
              <a:rPr lang="en-US" sz="2200" dirty="0" smtClean="0"/>
              <a:t> </a:t>
            </a:r>
            <a:r>
              <a:rPr lang="en-US" sz="2200" b="1" dirty="0" smtClean="0"/>
              <a:t>Conclusion:-</a:t>
            </a:r>
            <a:r>
              <a:rPr lang="en-US" sz="2200" dirty="0" smtClean="0"/>
              <a:t/>
            </a:r>
            <a:br>
              <a:rPr lang="en-US" sz="2200" dirty="0" smtClean="0"/>
            </a:br>
            <a:r>
              <a:rPr lang="en-US" sz="2200" b="1" dirty="0" smtClean="0"/>
              <a:t> Learning skills : </a:t>
            </a:r>
            <a:r>
              <a:rPr lang="en-US" sz="2200" dirty="0" smtClean="0"/>
              <a:t>Based on the above description, it can be concluded that the needs of 21st century skills include (1) having life planning, (2) flexibility and adaptability, (3) initiative and self-management, (4) entrepreneurship, (5) social and cultural interaction, (6) productivity and accountability, (7) leadership, and ... </a:t>
            </a:r>
            <a:br>
              <a:rPr lang="en-US" sz="2200" dirty="0" smtClean="0"/>
            </a:br>
            <a:r>
              <a:rPr lang="en-US" sz="2200" b="1" dirty="0" smtClean="0"/>
              <a:t> Life skills: </a:t>
            </a:r>
            <a:r>
              <a:rPr lang="en-US" sz="2200" dirty="0" smtClean="0"/>
              <a:t>Life skills allow people to find new ways of thinking and problem-solving and develop greater self-awareness. Even when students do their best to improve their grades, many still struggle to gain this set of skills. At the same time, employers consider life skills just as necessary as academic performance, making these competencies a great advantage when applying for a job.</a:t>
            </a:r>
            <a:br>
              <a:rPr lang="en-US" sz="2200" dirty="0" smtClean="0"/>
            </a:br>
            <a:r>
              <a:rPr lang="en-US" sz="2200" dirty="0" smtClean="0"/>
              <a:t>Consider these examples of life skills:</a:t>
            </a:r>
            <a:br>
              <a:rPr lang="en-US" sz="2200" dirty="0" smtClean="0"/>
            </a:br>
            <a:r>
              <a:rPr lang="en-US" sz="2200" dirty="0" smtClean="0"/>
              <a:t> </a:t>
            </a:r>
            <a:r>
              <a:rPr lang="en-US" sz="2200" b="1" dirty="0" smtClean="0"/>
              <a:t> Literacy skills: </a:t>
            </a:r>
            <a:r>
              <a:rPr lang="en-US" sz="2200" dirty="0" smtClean="0"/>
              <a:t>Education in the 21st century is becoming increasingly important to ensure students have skills in learning and innovation, use of information technology and media, and can work and survive by utilizing life skills. As a first step, the implementation of 21st-century education concept can be applied to curriculum structure consisting of compulsory subjects aimed at achieving the competence of learning and innovation skills and technology and information media skills. While the supporting subject group is directed to achieve the competence of life and career skills. All subjects are a derivation of the 3R core subjects of reading, writing, and arithmetic.</a:t>
            </a:r>
            <a:endParaRPr lang="en-US" sz="2200" dirty="0"/>
          </a:p>
        </p:txBody>
      </p:sp>
    </p:spTree>
    <p:extLst>
      <p:ext uri="{BB962C8B-B14F-4D97-AF65-F5344CB8AC3E}">
        <p14:creationId xmlns="" xmlns:p14="http://schemas.microsoft.com/office/powerpoint/2010/main"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TotalTime>
  <Words>57</Words>
  <Application>Microsoft Office PowerPoint</Application>
  <PresentationFormat>Custom</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WEL  - COME</vt:lpstr>
      <vt:lpstr>    B.A. Part-III (2022-23)   English Comp.    A Presentation  By  Aayesha Jabeen Saudagar on Types of 21st Century Skills   </vt:lpstr>
      <vt:lpstr>Introduction:–   Types of 21st Century Skills   Life Skills: Flexibility, initiative, social skills, productivity, leadership  Literacy Skills: Information literacy, media literacy, technology literacy  Learning skills (the four C’s): teaches students about the mental processes required to adapt and improve upon a modern work environment.  .   </vt:lpstr>
      <vt:lpstr>Slide 4</vt:lpstr>
      <vt:lpstr>Slide 5</vt:lpstr>
      <vt:lpstr>Slide 6</vt:lpstr>
      <vt:lpstr> Conclusion:-  Learning skills : Based on the above description, it can be concluded that the needs of 21st century skills include (1) having life planning, (2) flexibility and adaptability, (3) initiative and self-management, (4) entrepreneurship, (5) social and cultural interaction, (6) productivity and accountability, (7) leadership, and ...   Life skills: Life skills allow people to find new ways of thinking and problem-solving and develop greater self-awareness. Even when students do their best to improve their grades, many still struggle to gain this set of skills. At the same time, employers consider life skills just as necessary as academic performance, making these competencies a great advantage when applying for a job. Consider these examples of life skills:   Literacy skills: Education in the 21st century is becoming increasingly important to ensure students have skills in learning and innovation, use of information technology and media, and can work and survive by utilizing life skills. As a first step, the implementation of 21st-century education concept can be applied to curriculum structure consisting of compulsory subjects aimed at achieving the competence of learning and innovation skills and technology and information media skills. While the supporting subject group is directed to achieve the competence of life and career skills. All subjects are a derivation of the 3R core subjects of reading, writing, and arithmetic.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61</cp:revision>
  <dcterms:created xsi:type="dcterms:W3CDTF">2022-05-11T02:18:21Z</dcterms:created>
  <dcterms:modified xsi:type="dcterms:W3CDTF">2023-04-26T10:26:53Z</dcterms:modified>
</cp:coreProperties>
</file>