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8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7592437-6105-442E-88D3-B989AA96FE6A}"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7592437-6105-442E-88D3-B989AA96FE6A}"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7592437-6105-442E-88D3-B989AA96FE6A}"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7592437-6105-442E-88D3-B989AA96FE6A}"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592437-6105-442E-88D3-B989AA96FE6A}"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7592437-6105-442E-88D3-B989AA96FE6A}"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7592437-6105-442E-88D3-B989AA96FE6A}" type="datetimeFigureOut">
              <a:rPr lang="en-IN" smtClean="0"/>
              <a:t>15-12-2019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7592437-6105-442E-88D3-B989AA96FE6A}" type="datetimeFigureOut">
              <a:rPr lang="en-IN" smtClean="0"/>
              <a:t>15-12-2019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92437-6105-442E-88D3-B989AA96FE6A}" type="datetimeFigureOut">
              <a:rPr lang="en-IN" smtClean="0"/>
              <a:t>15-12-2019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92437-6105-442E-88D3-B989AA96FE6A}"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92437-6105-442E-88D3-B989AA96FE6A}"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83FEC6-B8AD-4771-B875-A0A0FE93843D}"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92437-6105-442E-88D3-B989AA96FE6A}" type="datetimeFigureOut">
              <a:rPr lang="en-IN" smtClean="0"/>
              <a:t>15-12-2019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3FEC6-B8AD-4771-B875-A0A0FE93843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76672"/>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2060848"/>
            <a:ext cx="6400800" cy="1752600"/>
          </a:xfrm>
        </p:spPr>
        <p:txBody>
          <a:bodyPr>
            <a:noAutofit/>
          </a:bodyPr>
          <a:lstStyle/>
          <a:p>
            <a:endParaRPr lang="en-IN" sz="2400" dirty="0" smtClean="0">
              <a:solidFill>
                <a:srgbClr val="00B0F0"/>
              </a:solidFill>
            </a:endParaRPr>
          </a:p>
          <a:p>
            <a:r>
              <a:rPr lang="en-IN" sz="2400" dirty="0" smtClean="0">
                <a:solidFill>
                  <a:srgbClr val="FF0000"/>
                </a:solidFill>
                <a:latin typeface="Times New Roman" pitchFamily="18" charset="0"/>
                <a:cs typeface="Times New Roman" pitchFamily="18" charset="0"/>
              </a:rPr>
              <a:t>B.A Part –II (2018-2019)</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 English Compulsory  </a:t>
            </a:r>
            <a:br>
              <a:rPr lang="en-IN" sz="2400" dirty="0" smtClean="0">
                <a:solidFill>
                  <a:srgbClr val="FF0000"/>
                </a:solidFill>
                <a:latin typeface="Times New Roman" pitchFamily="18" charset="0"/>
                <a:cs typeface="Times New Roman" pitchFamily="18" charset="0"/>
              </a:rPr>
            </a:br>
            <a:r>
              <a:rPr lang="en-IN" sz="2400" dirty="0" smtClean="0">
                <a:solidFill>
                  <a:srgbClr val="FF0000"/>
                </a:solidFill>
                <a:latin typeface="Times New Roman" pitchFamily="18" charset="0"/>
                <a:cs typeface="Times New Roman" pitchFamily="18" charset="0"/>
              </a:rPr>
              <a:t>Staying Ahead</a:t>
            </a:r>
            <a:endParaRPr lang="en-IN" sz="2400" dirty="0" smtClean="0">
              <a:solidFill>
                <a:srgbClr val="FF0000"/>
              </a:solidFill>
            </a:endParaRPr>
          </a:p>
          <a:p>
            <a:r>
              <a:rPr lang="en-IN" sz="2400" dirty="0" smtClean="0">
                <a:solidFill>
                  <a:srgbClr val="00B050"/>
                </a:solidFill>
              </a:rPr>
              <a:t>A Presentation </a:t>
            </a:r>
            <a:endParaRPr lang="en-IN" sz="2400" dirty="0" smtClean="0">
              <a:solidFill>
                <a:srgbClr val="00B050"/>
              </a:solidFill>
            </a:endParaRPr>
          </a:p>
          <a:p>
            <a:r>
              <a:rPr lang="en-IN" sz="2400" dirty="0" smtClean="0">
                <a:solidFill>
                  <a:srgbClr val="00B050"/>
                </a:solidFill>
              </a:rPr>
              <a:t>By</a:t>
            </a:r>
            <a:endParaRPr lang="en-IN" sz="2400" dirty="0" smtClean="0">
              <a:solidFill>
                <a:srgbClr val="00B050"/>
              </a:solidFill>
            </a:endParaRPr>
          </a:p>
          <a:p>
            <a:r>
              <a:rPr lang="en-IN" sz="2400" dirty="0" smtClean="0">
                <a:solidFill>
                  <a:srgbClr val="00B050"/>
                </a:solidFill>
              </a:rPr>
              <a:t>   Associate Prof. Shaikh Nikhat</a:t>
            </a:r>
          </a:p>
          <a:p>
            <a:r>
              <a:rPr lang="en-IN" sz="2400" dirty="0" smtClean="0">
                <a:solidFill>
                  <a:srgbClr val="00B050"/>
                </a:solidFill>
              </a:rPr>
              <a:t>On</a:t>
            </a:r>
          </a:p>
          <a:p>
            <a:r>
              <a:rPr lang="en-IN" sz="2400" i="1" dirty="0" smtClean="0">
                <a:solidFill>
                  <a:schemeClr val="accent6">
                    <a:lumMod val="50000"/>
                  </a:schemeClr>
                </a:solidFill>
              </a:rPr>
              <a:t>A Prose </a:t>
            </a:r>
          </a:p>
          <a:p>
            <a:r>
              <a:rPr lang="en-IN" sz="2400" i="1" dirty="0" smtClean="0">
                <a:solidFill>
                  <a:schemeClr val="accent6">
                    <a:lumMod val="50000"/>
                  </a:schemeClr>
                </a:solidFill>
              </a:rPr>
              <a:t>Professions for women</a:t>
            </a:r>
          </a:p>
          <a:p>
            <a:r>
              <a:rPr lang="en-IN" sz="2400" i="1" dirty="0" err="1" smtClean="0">
                <a:solidFill>
                  <a:schemeClr val="accent6">
                    <a:lumMod val="50000"/>
                  </a:schemeClr>
                </a:solidFill>
              </a:rPr>
              <a:t>Varginia</a:t>
            </a:r>
            <a:r>
              <a:rPr lang="en-IN" sz="2400" i="1" dirty="0" smtClean="0">
                <a:solidFill>
                  <a:schemeClr val="accent6">
                    <a:lumMod val="50000"/>
                  </a:schemeClr>
                </a:solidFill>
              </a:rPr>
              <a:t> Woolf</a:t>
            </a: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18864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264696"/>
          </a:xfrm>
        </p:spPr>
        <p:txBody>
          <a:bodyPr>
            <a:normAutofit fontScale="70000" lnSpcReduction="20000"/>
          </a:bodyPr>
          <a:lstStyle/>
          <a:p>
            <a:pPr algn="ctr">
              <a:buNone/>
            </a:pPr>
            <a:r>
              <a:rPr lang="en-IN" sz="4000" b="1" i="1" dirty="0" smtClean="0"/>
              <a:t>Summary of the prose</a:t>
            </a:r>
          </a:p>
          <a:p>
            <a:r>
              <a:rPr lang="en-IN" sz="4000" i="1" dirty="0" smtClean="0"/>
              <a:t>In this essay, </a:t>
            </a:r>
            <a:r>
              <a:rPr lang="en-IN" sz="4000" i="1" dirty="0"/>
              <a:t>V</a:t>
            </a:r>
            <a:r>
              <a:rPr lang="en-IN" sz="4000" i="1" dirty="0" smtClean="0"/>
              <a:t>irginia Woolf is addressing the women members of the National Society for Women’s Service. They are the women who wish to  work or are already working in the various professional fields.</a:t>
            </a:r>
          </a:p>
          <a:p>
            <a:r>
              <a:rPr lang="en-IN" sz="4000" i="1" dirty="0" smtClean="0"/>
              <a:t>In her speech Virginia Woolf mentions many famous women writers </a:t>
            </a:r>
            <a:r>
              <a:rPr lang="en-IN" sz="4000" i="1" dirty="0" err="1" smtClean="0"/>
              <a:t>i.e</a:t>
            </a:r>
            <a:r>
              <a:rPr lang="en-IN" sz="4000" i="1" dirty="0" smtClean="0"/>
              <a:t> Fanny Burney, </a:t>
            </a:r>
            <a:r>
              <a:rPr lang="en-IN" sz="4000" i="1" dirty="0" err="1" smtClean="0"/>
              <a:t>Aphra</a:t>
            </a:r>
            <a:r>
              <a:rPr lang="en-IN" sz="4000" i="1" dirty="0" smtClean="0"/>
              <a:t> </a:t>
            </a:r>
            <a:r>
              <a:rPr lang="en-IN" sz="4000" i="1" dirty="0" err="1" smtClean="0"/>
              <a:t>Bahn</a:t>
            </a:r>
            <a:r>
              <a:rPr lang="en-IN" sz="4000" i="1" dirty="0" smtClean="0"/>
              <a:t> , Harriet Martineau, Jane Austen and Gorge </a:t>
            </a:r>
            <a:r>
              <a:rPr lang="en-IN" sz="4000" i="1" dirty="0" smtClean="0"/>
              <a:t>E</a:t>
            </a:r>
            <a:r>
              <a:rPr lang="en-IN" sz="4000" i="1" dirty="0" smtClean="0"/>
              <a:t>liot.</a:t>
            </a:r>
            <a:r>
              <a:rPr lang="en-IN" sz="4000" i="1" dirty="0"/>
              <a:t> </a:t>
            </a:r>
            <a:r>
              <a:rPr lang="en-IN" sz="4000" i="1" dirty="0" smtClean="0"/>
              <a:t>She also make a passing reference to many more unknown and forgotten women who made her path smooth.</a:t>
            </a:r>
          </a:p>
          <a:p>
            <a:r>
              <a:rPr lang="en-IN" sz="4000" i="1" dirty="0" smtClean="0"/>
              <a:t>As a young girl , </a:t>
            </a:r>
            <a:r>
              <a:rPr lang="en-IN" sz="4000" i="1" dirty="0"/>
              <a:t>V</a:t>
            </a:r>
            <a:r>
              <a:rPr lang="en-IN" sz="4000" i="1" dirty="0" smtClean="0"/>
              <a:t>irginia Woolf wrote an article  on a novel by a famous man . She put it in an envelop and sent it to the editor of a journal. It was accepted and printed in the journal. Thus she became a journalist.</a:t>
            </a:r>
          </a:p>
          <a:p>
            <a:r>
              <a:rPr lang="en-IN" sz="4000" i="1" dirty="0" smtClean="0"/>
              <a:t>With her first pay cheque for one pound ten shilling and six pence , Virginia Woolf bought a </a:t>
            </a:r>
            <a:r>
              <a:rPr lang="en-IN" sz="4000" i="1" dirty="0"/>
              <a:t>P</a:t>
            </a:r>
            <a:r>
              <a:rPr lang="en-IN" sz="4000" i="1" dirty="0" smtClean="0"/>
              <a:t>ersian cat.</a:t>
            </a:r>
            <a:endParaRPr lang="en-IN" sz="4000"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184576"/>
          </a:xfrm>
        </p:spPr>
        <p:txBody>
          <a:bodyPr>
            <a:normAutofit fontScale="62500" lnSpcReduction="20000"/>
          </a:bodyPr>
          <a:lstStyle/>
          <a:p>
            <a:pPr marL="514350" indent="-514350"/>
            <a:r>
              <a:rPr lang="en-IN" sz="3600" i="1" dirty="0" smtClean="0"/>
              <a:t>There was no need for her to spent it on her bread and butter, rent, shoes and stalking or butchers bill so she bought a beautiful Persian cat with it.</a:t>
            </a:r>
          </a:p>
          <a:p>
            <a:pPr marL="514350" indent="-514350"/>
            <a:r>
              <a:rPr lang="en-IN" sz="3600" i="1" dirty="0" smtClean="0"/>
              <a:t>According to Virginia Woolf the Angel in the House is an ideal women of Queen Victoria’s days </a:t>
            </a:r>
            <a:r>
              <a:rPr lang="en-IN" sz="3600" i="1" dirty="0" smtClean="0"/>
              <a:t>she was </a:t>
            </a:r>
            <a:r>
              <a:rPr lang="en-IN" sz="3600" i="1" dirty="0" err="1" smtClean="0"/>
              <a:t>intensly</a:t>
            </a:r>
            <a:r>
              <a:rPr lang="en-IN" sz="3600" i="1" dirty="0" smtClean="0"/>
              <a:t> sympathetic immensely charming and utterly unselfish. She excelled in the difficult arts of family life she </a:t>
            </a:r>
            <a:r>
              <a:rPr lang="en-IN" sz="3600" i="1" dirty="0" err="1" smtClean="0"/>
              <a:t>sacrifised</a:t>
            </a:r>
            <a:r>
              <a:rPr lang="en-IN" sz="3600" i="1" dirty="0" smtClean="0"/>
              <a:t> her self daily without showing her wishes.</a:t>
            </a:r>
            <a:endParaRPr lang="en-IN" sz="3600" i="1" dirty="0"/>
          </a:p>
          <a:p>
            <a:pPr marL="514350" indent="-514350"/>
            <a:r>
              <a:rPr lang="en-IN" sz="3600" i="1" dirty="0" smtClean="0"/>
              <a:t>Her purity was her beauty and her blushes were her great grace.</a:t>
            </a:r>
          </a:p>
          <a:p>
            <a:pPr marL="514350" indent="-514350"/>
            <a:r>
              <a:rPr lang="en-IN" sz="3600" i="1" dirty="0" smtClean="0"/>
              <a:t>After getting the reward of the one pound ten shilling and six pence for her first article, Virginia Woolf grew ambitious. Now she wanted to have a motor car so she became a novelist. She knew that people would give her money if she told them stories. Telling stories was a pleasanter business than writing reviews so she became a novelist.</a:t>
            </a:r>
          </a:p>
          <a:p>
            <a:pPr marL="514350" indent="-514350">
              <a:buNone/>
            </a:pPr>
            <a:endParaRPr lang="en-IN" b="1" i="1" dirty="0" smtClean="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184576"/>
          </a:xfrm>
        </p:spPr>
        <p:txBody>
          <a:bodyPr>
            <a:normAutofit fontScale="92500" lnSpcReduction="20000"/>
          </a:bodyPr>
          <a:lstStyle/>
          <a:p>
            <a:pPr marL="514350" indent="-514350"/>
            <a:r>
              <a:rPr lang="en-IN" i="1" dirty="0" smtClean="0"/>
              <a:t>The Angel in the House bothered her and wasted her time, she tormented her all the time so she killed her she also feared that the Angel in the House might have killed her if she hadn’t killed her she would have plucked the heart out of her writing too .</a:t>
            </a:r>
          </a:p>
          <a:p>
            <a:pPr marL="514350" indent="-514350"/>
            <a:r>
              <a:rPr lang="en-IN" i="1" dirty="0" smtClean="0"/>
              <a:t>A women writer has to face some outward as well as some inward difficulties in her path.</a:t>
            </a:r>
          </a:p>
          <a:p>
            <a:pPr marL="514350" indent="-514350"/>
            <a:r>
              <a:rPr lang="en-IN" i="1" dirty="0" smtClean="0"/>
              <a:t>She has to kill the Angel in her and free her self from the restrictions imposed on her by the there sex. It is very difficult for her to tell her experience as a body. It is unfitting for her to express her passions openly.</a:t>
            </a:r>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439</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        Union Education Society’s Mahila Mahavidyalaya, Solapur.    </vt:lpstr>
      <vt:lpstr>Slide 3</vt:lpstr>
      <vt:lpstr>Slide 4</vt:lpstr>
      <vt:lpstr>Slide 5</vt:lpstr>
      <vt:lpstr>Slide 6</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fayeza</dc:creator>
  <cp:lastModifiedBy>fayeza</cp:lastModifiedBy>
  <cp:revision>31</cp:revision>
  <dcterms:created xsi:type="dcterms:W3CDTF">2019-12-15T11:20:34Z</dcterms:created>
  <dcterms:modified xsi:type="dcterms:W3CDTF">2019-12-15T18:10:28Z</dcterms:modified>
</cp:coreProperties>
</file>