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4" r:id="rId3"/>
    <p:sldId id="273" r:id="rId4"/>
    <p:sldId id="258" r:id="rId5"/>
    <p:sldId id="256" r:id="rId6"/>
    <p:sldId id="257" r:id="rId7"/>
    <p:sldId id="260" r:id="rId8"/>
    <p:sldId id="262" r:id="rId9"/>
    <p:sldId id="263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6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27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9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4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61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74" y="3434943"/>
            <a:ext cx="8229600" cy="683617"/>
          </a:xfrm>
        </p:spPr>
        <p:txBody>
          <a:bodyPr>
            <a:normAutofit fontScale="90000"/>
          </a:bodyPr>
          <a:lstStyle/>
          <a:p>
            <a:pPr algn="ctr"/>
            <a:r>
              <a:rPr lang="mr-IN" sz="2700" b="1" dirty="0" smtClean="0">
                <a:solidFill>
                  <a:srgbClr val="FFC000"/>
                </a:solidFill>
              </a:rPr>
              <a:t>हिंदी</a:t>
            </a:r>
            <a:r>
              <a:rPr lang="en-IN" sz="2700" b="1" dirty="0" smtClean="0">
                <a:solidFill>
                  <a:srgbClr val="FFC000"/>
                </a:solidFill>
              </a:rPr>
              <a:t> </a:t>
            </a:r>
            <a:r>
              <a:rPr lang="hi-IN" sz="2700" b="1" dirty="0" smtClean="0">
                <a:solidFill>
                  <a:srgbClr val="FFC000"/>
                </a:solidFill>
              </a:rPr>
              <a:t>विभाग </a:t>
            </a:r>
            <a:r>
              <a:rPr lang="hi-IN" sz="3200" dirty="0" smtClean="0">
                <a:solidFill>
                  <a:srgbClr val="C00000"/>
                </a:solidFill>
              </a:rPr>
              <a:t/>
            </a:r>
            <a:br>
              <a:rPr lang="hi-IN" sz="3200" dirty="0" smtClean="0">
                <a:solidFill>
                  <a:srgbClr val="C00000"/>
                </a:solidFill>
              </a:rPr>
            </a:br>
            <a:r>
              <a:rPr lang="hi-IN" sz="2700" dirty="0" smtClean="0">
                <a:solidFill>
                  <a:srgbClr val="C00000"/>
                </a:solidFill>
              </a:rPr>
              <a:t/>
            </a:r>
            <a:br>
              <a:rPr lang="hi-IN" sz="2700" dirty="0" smtClean="0">
                <a:solidFill>
                  <a:srgbClr val="C00000"/>
                </a:solidFill>
              </a:rPr>
            </a:br>
            <a:r>
              <a:rPr lang="mr-IN" sz="4000" dirty="0" smtClean="0"/>
              <a:t/>
            </a:r>
            <a:br>
              <a:rPr lang="mr-IN" sz="4000" dirty="0" smtClean="0"/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495800"/>
            <a:ext cx="8229600" cy="160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mr-IN" sz="3200" dirty="0" smtClean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बी.ए भाग.तीन</a:t>
            </a:r>
          </a:p>
          <a:p>
            <a:pPr algn="ctr">
              <a:buNone/>
            </a:pPr>
            <a:r>
              <a:rPr lang="mr-IN" sz="3200" dirty="0" smtClean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पेपर न.</a:t>
            </a:r>
            <a:r>
              <a:rPr lang="en-US" sz="3200" dirty="0" smtClean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mr-IN" sz="3200" dirty="0" smtClean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6  </a:t>
            </a:r>
            <a:r>
              <a:rPr lang="mr-IN" sz="3200" dirty="0" smtClean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विज्ञान </a:t>
            </a:r>
            <a:endParaRPr lang="mr-IN" sz="3200" dirty="0" smtClean="0">
              <a:solidFill>
                <a:srgbClr val="92D05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>
              <a:buNone/>
            </a:pPr>
            <a:r>
              <a:rPr lang="hi-IN" dirty="0">
                <a:solidFill>
                  <a:srgbClr val="C00000"/>
                </a:solidFill>
              </a:rPr>
              <a:t>डॉ.जमादार ए. जी.</a:t>
            </a:r>
            <a:endParaRPr lang="hi-IN" dirty="0">
              <a:solidFill>
                <a:srgbClr val="92D05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6196" y="1641932"/>
            <a:ext cx="659629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यूनियन एज्युकेशन सोसायटीज </a:t>
            </a:r>
            <a: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b="1" dirty="0">
                <a:solidFill>
                  <a:schemeClr val="accent6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महिला महाविद्यालय, सोलापुर </a:t>
            </a:r>
            <a:endParaRPr lang="en-IN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01" y="496733"/>
            <a:ext cx="1201883" cy="1118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654041">
            <a:off x="-1042077" y="3045807"/>
            <a:ext cx="7772400" cy="1500187"/>
          </a:xfrm>
        </p:spPr>
        <p:txBody>
          <a:bodyPr>
            <a:noAutofit/>
          </a:bodyPr>
          <a:lstStyle/>
          <a:p>
            <a:r>
              <a:rPr lang="hi-IN" sz="16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धन्यवाद </a:t>
            </a:r>
            <a:endParaRPr lang="en-IN" sz="16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4" name="Picture 3" descr="Tulip Bouquet Nature · Free photo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90800"/>
            <a:ext cx="4724400" cy="40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0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639743"/>
          </a:xfrm>
        </p:spPr>
        <p:txBody>
          <a:bodyPr>
            <a:normAutofit fontScale="90000"/>
          </a:bodyPr>
          <a:lstStyle/>
          <a:p>
            <a:pPr algn="ctr"/>
            <a:r>
              <a:rPr lang="mr-IN" sz="4000" b="1" dirty="0" smtClean="0">
                <a:solidFill>
                  <a:schemeClr val="accent3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बोली भाषा कब बनती हैं ?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अन्य बोलीयों  के मर जाने से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साहित्यिक श्रेष्ठता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धार्मिक श्रेष्ठता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बोलने वालों का महत्वपूर्ण होना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राजनीतिक कारण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आर्थिक कारण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563543"/>
          </a:xfrm>
        </p:spPr>
        <p:txBody>
          <a:bodyPr>
            <a:normAutofit/>
          </a:bodyPr>
          <a:lstStyle/>
          <a:p>
            <a:pPr algn="ctr"/>
            <a:r>
              <a:rPr lang="mr-IN" sz="2800" b="1" dirty="0" smtClean="0">
                <a:solidFill>
                  <a:schemeClr val="accent3">
                    <a:lumMod val="75000"/>
                  </a:schemeClr>
                </a:solidFill>
              </a:rPr>
              <a:t>हिंदी की प्रमुख बोलिया</a:t>
            </a:r>
            <a:r>
              <a:rPr lang="hi-IN" sz="2800" b="1" dirty="0" smtClean="0">
                <a:solidFill>
                  <a:schemeClr val="accent3">
                    <a:lumMod val="75000"/>
                  </a:schemeClr>
                </a:solidFill>
              </a:rPr>
              <a:t>ँ</a:t>
            </a:r>
            <a:r>
              <a:rPr lang="mr-IN" sz="28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>
                <a:latin typeface="Kokila" panose="020B0604020202020204" pitchFamily="34" charset="0"/>
                <a:cs typeface="Kokila" panose="020B0604020202020204" pitchFamily="34" charset="0"/>
              </a:rPr>
              <a:t>ब्रज </a:t>
            </a:r>
          </a:p>
          <a:p>
            <a:r>
              <a:rPr lang="mr-IN" dirty="0" smtClean="0">
                <a:latin typeface="Kokila" panose="020B0604020202020204" pitchFamily="34" charset="0"/>
                <a:cs typeface="Kokila" panose="020B0604020202020204" pitchFamily="34" charset="0"/>
              </a:rPr>
              <a:t>अवधी </a:t>
            </a:r>
          </a:p>
          <a:p>
            <a:r>
              <a:rPr lang="mr-IN" dirty="0" smtClean="0">
                <a:latin typeface="Kokila" panose="020B0604020202020204" pitchFamily="34" charset="0"/>
                <a:cs typeface="Kokila" panose="020B0604020202020204" pitchFamily="34" charset="0"/>
              </a:rPr>
              <a:t>खडी बोली </a:t>
            </a:r>
          </a:p>
          <a:p>
            <a:r>
              <a:rPr lang="mr-IN" dirty="0" smtClean="0">
                <a:latin typeface="Kokila" panose="020B0604020202020204" pitchFamily="34" charset="0"/>
                <a:cs typeface="Kokila" panose="020B0604020202020204" pitchFamily="34" charset="0"/>
              </a:rPr>
              <a:t>मैथिली </a:t>
            </a:r>
          </a:p>
          <a:p>
            <a:r>
              <a:rPr lang="mr-IN" dirty="0" smtClean="0">
                <a:latin typeface="Kokila" panose="020B0604020202020204" pitchFamily="34" charset="0"/>
                <a:cs typeface="Kokila" panose="020B0604020202020204" pitchFamily="34" charset="0"/>
              </a:rPr>
              <a:t>दक्खनी हिंदी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8229600" cy="60960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mr-IN" sz="36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</a:t>
            </a:r>
            <a:endParaRPr lang="en-US" sz="3600" b="1" dirty="0" smtClean="0">
              <a:solidFill>
                <a:srgbClr val="FFC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mr-IN" sz="28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का अर्थ - </a:t>
            </a:r>
          </a:p>
          <a:p>
            <a:pPr marL="0">
              <a:spcBef>
                <a:spcPts val="0"/>
              </a:spcBef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विचार विनिमय के सभी साधन</a:t>
            </a:r>
          </a:p>
          <a:p>
            <a:pPr marL="0">
              <a:spcBef>
                <a:spcPts val="0"/>
              </a:spcBef>
              <a:buNone/>
            </a:pPr>
            <a:r>
              <a:rPr lang="mr-IN" sz="2800" dirty="0" smtClean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	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१. नेत्र ग्राह्य साधन </a:t>
            </a:r>
          </a:p>
          <a:p>
            <a:pPr marL="0">
              <a:spcBef>
                <a:spcPts val="0"/>
              </a:spcBef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					२. स्पर्श ग्राह्य साधन </a:t>
            </a:r>
          </a:p>
          <a:p>
            <a:pPr marL="0">
              <a:spcBef>
                <a:spcPts val="0"/>
              </a:spcBef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					३. श्रोत ग्राह्य साधन </a:t>
            </a:r>
            <a:endParaRPr lang="en-US" sz="28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mr-IN" sz="28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का संकुचित अर्थ -</a:t>
            </a:r>
          </a:p>
          <a:p>
            <a:pPr marL="0">
              <a:spcBef>
                <a:spcPts val="0"/>
              </a:spcBef>
              <a:buNone/>
            </a:pPr>
            <a:r>
              <a:rPr lang="mr-IN" sz="2800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मानव उच्चारण आवयवो द्वारा</a:t>
            </a:r>
            <a:endParaRPr lang="en-US" sz="2800" dirty="0" smtClean="0">
              <a:solidFill>
                <a:srgbClr val="FFC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उच्चारीत ध्वनियां</a:t>
            </a:r>
            <a:endParaRPr lang="en-US" sz="28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6600"/>
                </a:solidFill>
                <a:latin typeface="Kruti Dev 055" pitchFamily="2" charset="0"/>
              </a:rPr>
              <a:t/>
            </a:r>
            <a:br>
              <a:rPr lang="mr-IN" b="1" dirty="0" smtClean="0">
                <a:solidFill>
                  <a:srgbClr val="FF6600"/>
                </a:solidFill>
                <a:latin typeface="Kruti Dev 055" pitchFamily="2" charset="0"/>
              </a:rPr>
            </a:br>
            <a:r>
              <a:rPr lang="mr-IN" sz="3100" b="1" dirty="0" smtClean="0">
                <a:solidFill>
                  <a:srgbClr val="FFC000"/>
                </a:solidFill>
                <a:latin typeface="Kruti Dev 055" pitchFamily="2" charset="0"/>
              </a:rPr>
              <a:t>भाषा की विशेषता</a:t>
            </a:r>
            <a:r>
              <a:rPr lang="mr-IN" sz="3100" b="1" dirty="0" smtClean="0">
                <a:solidFill>
                  <a:srgbClr val="FFC000"/>
                </a:solidFill>
              </a:rPr>
              <a:t>ए</a:t>
            </a:r>
            <a:r>
              <a:rPr lang="hi-IN" sz="3100" b="1" dirty="0" smtClean="0">
                <a:solidFill>
                  <a:srgbClr val="FFC000"/>
                </a:solidFill>
              </a:rPr>
              <a:t>ँ</a:t>
            </a:r>
            <a:r>
              <a:rPr lang="mr-IN" b="1" dirty="0" smtClean="0">
                <a:solidFill>
                  <a:srgbClr val="FF6600"/>
                </a:solidFill>
                <a:latin typeface="Kruti Dev 055" pitchFamily="2" charset="0"/>
              </a:rPr>
              <a:t/>
            </a:r>
            <a:br>
              <a:rPr lang="mr-IN" b="1" dirty="0" smtClean="0">
                <a:solidFill>
                  <a:srgbClr val="FF6600"/>
                </a:solidFill>
                <a:latin typeface="Kruti Dev 055" pitchFamily="2" charset="0"/>
              </a:rPr>
            </a:br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82296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१.भाषा</a:t>
            </a:r>
            <a:r>
              <a:rPr lang="en-US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पैतृक</a:t>
            </a:r>
            <a:r>
              <a:rPr lang="en-US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संपत्ति नहीं है</a:t>
            </a:r>
            <a:endParaRPr lang="en-US" sz="24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२.भाषा अर्जित संपत्ति है</a:t>
            </a:r>
            <a:endParaRPr lang="en-US" sz="24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३.भाषा अद्यांत सामाजिक वस्तु है</a:t>
            </a:r>
            <a:endParaRPr lang="en-US" sz="24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४.भाषा</a:t>
            </a:r>
            <a:r>
              <a:rPr lang="en-US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परंपरागत साधन है</a:t>
            </a:r>
            <a:r>
              <a:rPr lang="en-US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marL="0">
              <a:buNone/>
            </a:pPr>
            <a:r>
              <a:rPr lang="hi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५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का अर्जन अनुकरण से होता है</a:t>
            </a:r>
          </a:p>
          <a:p>
            <a:pPr marL="0">
              <a:buNone/>
            </a:pPr>
            <a:r>
              <a:rPr lang="hi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६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का कोई अंतिम रूप नही है </a:t>
            </a:r>
          </a:p>
          <a:p>
            <a:pPr marL="0">
              <a:buNone/>
            </a:pPr>
            <a:r>
              <a:rPr lang="hi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७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. प्रत्येक भाषा कि एक भौगोलिक सीमा होती है</a:t>
            </a:r>
            <a:endParaRPr lang="en-US" sz="24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8229600" cy="55626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i-IN" sz="28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८</a:t>
            </a:r>
            <a:r>
              <a:rPr lang="mr-IN" sz="28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.  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कि एक ऐतिहासिक सीमा होती है</a:t>
            </a:r>
          </a:p>
          <a:p>
            <a:pPr marL="0">
              <a:buNone/>
            </a:pP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९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. प्रत्येक भाषा कि अपनी संरचना होती है </a:t>
            </a:r>
          </a:p>
          <a:p>
            <a:pPr marL="0"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०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विकास सरलता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की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ओर होता है</a:t>
            </a:r>
          </a:p>
          <a:p>
            <a:pPr marL="0"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का परिवर्तन अप्रौढ से प्रौढता कि ओर होता है</a:t>
            </a:r>
          </a:p>
          <a:p>
            <a:pPr marL="0"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२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का मौखीख रूप पहले बदलता है लिखित रूप बाद मे</a:t>
            </a:r>
          </a:p>
          <a:p>
            <a:pPr marL="0"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३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. भाषा का अर्जन सहज ओर नैसर्गिक क्रिया है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b="1" dirty="0" smtClean="0">
                <a:solidFill>
                  <a:srgbClr val="FFC000"/>
                </a:solidFill>
                <a:latin typeface="Kruti Dev 055" pitchFamily="2" charset="0"/>
              </a:rPr>
              <a:t>हिंदी </a:t>
            </a:r>
            <a:r>
              <a:rPr lang="hi-IN" b="1" dirty="0" smtClean="0">
                <a:solidFill>
                  <a:srgbClr val="FFC000"/>
                </a:solidFill>
                <a:latin typeface="Kruti Dev 055" pitchFamily="2" charset="0"/>
              </a:rPr>
              <a:t>भाषा के </a:t>
            </a:r>
            <a:r>
              <a:rPr lang="mr-IN" b="1" dirty="0" smtClean="0">
                <a:solidFill>
                  <a:srgbClr val="FFC000"/>
                </a:solidFill>
                <a:latin typeface="Kruti Dev 055" pitchFamily="2" charset="0"/>
              </a:rPr>
              <a:t>विद्वान</a:t>
            </a:r>
            <a:endParaRPr lang="en-US" b="1" dirty="0">
              <a:solidFill>
                <a:srgbClr val="FFC000"/>
              </a:solidFill>
              <a:latin typeface="Kruti Dev 05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मंगलदेव शास्त्री 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बाबुराम शर्मा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देवेंद्रनाथ शर्मा 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कामताप्रसाद गुरु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बाबुराम सक्सेना 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श्यामसुंदरदास </a:t>
            </a:r>
          </a:p>
          <a:p>
            <a:pPr marL="0" indent="-514350">
              <a:spcBef>
                <a:spcPts val="0"/>
              </a:spcBef>
              <a:buAutoNum type="hindiNumPeriod"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भोलानाथ तिवारी</a:t>
            </a:r>
            <a:endParaRPr lang="en-US" sz="2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36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हिंदी भाषा </a:t>
            </a:r>
            <a:r>
              <a:rPr lang="hi-IN" sz="36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उद्भव</a:t>
            </a:r>
            <a:endParaRPr lang="en-US" sz="3600" b="1" dirty="0">
              <a:solidFill>
                <a:srgbClr val="FFC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85286"/>
            <a:ext cx="5713092" cy="4000066"/>
          </a:xfrm>
        </p:spPr>
        <p:txBody>
          <a:bodyPr/>
          <a:lstStyle/>
          <a:p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का पहिला रूप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काल विभाजन –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१.प्राचीन काल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२.मध्यकाल </a:t>
            </a:r>
          </a:p>
          <a:p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३.आधुनिक काल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0409"/>
            <a:ext cx="5878011" cy="650191"/>
          </a:xfrm>
        </p:spPr>
        <p:txBody>
          <a:bodyPr>
            <a:normAutofit/>
          </a:bodyPr>
          <a:lstStyle/>
          <a:p>
            <a:pPr algn="ctr"/>
            <a:r>
              <a:rPr lang="mr-IN" sz="3600" b="1" dirty="0" smtClean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हिंदी भाषा का विकास </a:t>
            </a:r>
            <a:endParaRPr lang="en-US" sz="3600" b="1" dirty="0">
              <a:solidFill>
                <a:srgbClr val="FFC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8534400" cy="50593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mr-IN" sz="2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प्राचीन काल- </a:t>
            </a:r>
          </a:p>
          <a:p>
            <a:pPr>
              <a:spcBef>
                <a:spcPts val="0"/>
              </a:spcBef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तत्कालीन परिस्थितिया,आधारभूत सामग्री,</a:t>
            </a:r>
          </a:p>
          <a:p>
            <a:pPr>
              <a:spcBef>
                <a:spcPts val="0"/>
              </a:spcBef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प्राचीन हिंदी-चारणकाल,दक्खिनी हिंदी,मैथिली,खुसरो की भाषा ,अरबी-फारसी प्रभाव |</a:t>
            </a:r>
          </a:p>
          <a:p>
            <a:pPr>
              <a:spcBef>
                <a:spcPts val="0"/>
              </a:spcBef>
              <a:buNone/>
            </a:pPr>
            <a:r>
              <a:rPr lang="mr-IN" sz="2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मध्यकाल -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हिंदी विकास के कारण,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 भाषा के तीन रूप, 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ब्रज भाषा ,अवधी,खडी बोली ,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 हिंदी और उर्दू ,राजनीतिक उलट फेर</a:t>
            </a:r>
          </a:p>
          <a:p>
            <a:pPr>
              <a:spcBef>
                <a:spcPts val="0"/>
              </a:spcBef>
              <a:buNone/>
            </a:pPr>
            <a:r>
              <a:rPr lang="mr-IN" sz="2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आधुनिक</a:t>
            </a: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2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काल</a:t>
            </a: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 –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खडी बोली जनता की भाषा ,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खडी बोली गद्य का प्रचार,</a:t>
            </a:r>
          </a:p>
          <a:p>
            <a:pPr>
              <a:spcBef>
                <a:spcPts val="0"/>
              </a:spcBef>
              <a:buNone/>
            </a:pPr>
            <a:r>
              <a:rPr lang="mr-IN" sz="2000" dirty="0" smtClean="0">
                <a:latin typeface="Kokila" panose="020B0604020202020204" pitchFamily="34" charset="0"/>
                <a:cs typeface="Kokila" panose="020B0604020202020204" pitchFamily="34" charset="0"/>
              </a:rPr>
              <a:t>खडी बोली के रूप </a:t>
            </a:r>
            <a:endParaRPr lang="en-US" sz="2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272</TotalTime>
  <Words>339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Kokila</vt:lpstr>
      <vt:lpstr>Kruti Dev 055</vt:lpstr>
      <vt:lpstr>Mangal</vt:lpstr>
      <vt:lpstr>MS Shell Dlg 2</vt:lpstr>
      <vt:lpstr>Wingdings</vt:lpstr>
      <vt:lpstr>Wingdings 3</vt:lpstr>
      <vt:lpstr>Madison</vt:lpstr>
      <vt:lpstr>हिंदी विभाग    </vt:lpstr>
      <vt:lpstr>बोली भाषा कब बनती हैं ? </vt:lpstr>
      <vt:lpstr>हिंदी की प्रमुख बोलियाँ  </vt:lpstr>
      <vt:lpstr>PowerPoint Presentation</vt:lpstr>
      <vt:lpstr> भाषा की विशेषताएँ </vt:lpstr>
      <vt:lpstr>PowerPoint Presentation</vt:lpstr>
      <vt:lpstr>हिंदी भाषा के विद्वान</vt:lpstr>
      <vt:lpstr>हिंदी भाषा उद्भव</vt:lpstr>
      <vt:lpstr>हिंदी भाषा का विकास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पेपर नं ८  भाषा विज्ञान </dc:title>
  <dc:creator>ENGLISH</dc:creator>
  <cp:lastModifiedBy>NAAC-PC</cp:lastModifiedBy>
  <cp:revision>59</cp:revision>
  <dcterms:created xsi:type="dcterms:W3CDTF">2006-08-16T00:00:00Z</dcterms:created>
  <dcterms:modified xsi:type="dcterms:W3CDTF">2023-08-28T05:33:38Z</dcterms:modified>
</cp:coreProperties>
</file>