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1017B-A4BF-4707-98D6-D02F79BF3679}" type="datetimeFigureOut">
              <a:rPr lang="en-IN" smtClean="0"/>
              <a:pPr/>
              <a:t>18-12-2019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469296-C111-4EBB-BC16-572340E1A13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1017B-A4BF-4707-98D6-D02F79BF3679}" type="datetimeFigureOut">
              <a:rPr lang="en-IN" smtClean="0"/>
              <a:pPr/>
              <a:t>18-12-2019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69296-C111-4EBB-BC16-572340E1A13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1772816"/>
            <a:ext cx="6400800" cy="1752600"/>
          </a:xfrm>
        </p:spPr>
        <p:txBody>
          <a:bodyPr>
            <a:noAutofit/>
          </a:bodyPr>
          <a:lstStyle/>
          <a:p>
            <a:endParaRPr lang="en-IN" sz="2400" dirty="0" smtClean="0">
              <a:solidFill>
                <a:srgbClr val="00B0F0"/>
              </a:solidFill>
            </a:endParaRPr>
          </a:p>
          <a:p>
            <a:r>
              <a:rPr lang="en-IN" sz="2400" dirty="0" smtClean="0">
                <a:solidFill>
                  <a:srgbClr val="FF0000"/>
                </a:solidFill>
                <a:latin typeface="Times New Roman" pitchFamily="18" charset="0"/>
                <a:cs typeface="Times New Roman" pitchFamily="18" charset="0"/>
              </a:rPr>
              <a:t>B.A Part –III (2017-2018)</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English (Special)</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Indian Writing In English</a:t>
            </a:r>
            <a:endParaRPr lang="en-IN" sz="2400" dirty="0" smtClean="0">
              <a:solidFill>
                <a:srgbClr val="FF0000"/>
              </a:solidFill>
            </a:endParaRPr>
          </a:p>
          <a:p>
            <a:r>
              <a:rPr lang="en-IN" sz="2400" dirty="0" smtClean="0">
                <a:solidFill>
                  <a:srgbClr val="00B050"/>
                </a:solidFill>
              </a:rPr>
              <a:t>A Presentation </a:t>
            </a:r>
          </a:p>
          <a:p>
            <a:r>
              <a:rPr lang="en-IN" sz="2400" dirty="0" smtClean="0">
                <a:solidFill>
                  <a:srgbClr val="00B050"/>
                </a:solidFill>
              </a:rPr>
              <a:t>By</a:t>
            </a:r>
          </a:p>
          <a:p>
            <a:r>
              <a:rPr lang="en-IN" sz="2400" dirty="0" smtClean="0">
                <a:solidFill>
                  <a:srgbClr val="00B050"/>
                </a:solidFill>
              </a:rPr>
              <a:t>   </a:t>
            </a:r>
            <a:r>
              <a:rPr lang="en-IN" sz="2400" b="1" u="sng" dirty="0" smtClean="0">
                <a:solidFill>
                  <a:schemeClr val="accent2">
                    <a:lumMod val="75000"/>
                  </a:schemeClr>
                </a:solidFill>
              </a:rPr>
              <a:t>Associate Prof. Shaikh Nikhat</a:t>
            </a:r>
          </a:p>
          <a:p>
            <a:r>
              <a:rPr lang="en-IN" sz="2400" dirty="0" smtClean="0">
                <a:solidFill>
                  <a:srgbClr val="00B050"/>
                </a:solidFill>
              </a:rPr>
              <a:t>On</a:t>
            </a:r>
          </a:p>
          <a:p>
            <a:r>
              <a:rPr lang="en-IN" sz="2400" dirty="0" smtClean="0">
                <a:solidFill>
                  <a:schemeClr val="accent6">
                    <a:lumMod val="75000"/>
                  </a:schemeClr>
                </a:solidFill>
              </a:rPr>
              <a:t>Poetry</a:t>
            </a:r>
          </a:p>
          <a:p>
            <a:r>
              <a:rPr lang="en-IN" sz="2400" b="1" u="sng" dirty="0" smtClean="0">
                <a:solidFill>
                  <a:schemeClr val="accent6">
                    <a:lumMod val="75000"/>
                  </a:schemeClr>
                </a:solidFill>
              </a:rPr>
              <a:t>“The Female Of The Species”</a:t>
            </a:r>
          </a:p>
          <a:p>
            <a:r>
              <a:rPr lang="en-IN" sz="2400" dirty="0" err="1" smtClean="0">
                <a:solidFill>
                  <a:schemeClr val="accent6">
                    <a:lumMod val="75000"/>
                  </a:schemeClr>
                </a:solidFill>
              </a:rPr>
              <a:t>Gauri</a:t>
            </a:r>
            <a:r>
              <a:rPr lang="en-IN" sz="2400" dirty="0" smtClean="0">
                <a:solidFill>
                  <a:schemeClr val="accent6">
                    <a:lumMod val="75000"/>
                  </a:schemeClr>
                </a:solidFill>
              </a:rPr>
              <a:t> </a:t>
            </a:r>
            <a:r>
              <a:rPr lang="en-IN" sz="2400" dirty="0" err="1" smtClean="0">
                <a:solidFill>
                  <a:schemeClr val="accent6">
                    <a:lumMod val="75000"/>
                  </a:schemeClr>
                </a:solidFill>
              </a:rPr>
              <a:t>Deshpande</a:t>
            </a:r>
            <a:endParaRPr lang="en-IN" sz="2400" dirty="0" smtClean="0">
              <a:solidFill>
                <a:schemeClr val="accent6">
                  <a:lumMod val="75000"/>
                </a:schemeClr>
              </a:solidFill>
            </a:endParaRPr>
          </a:p>
          <a:p>
            <a:r>
              <a:rPr lang="en-IN" sz="2400" i="1" dirty="0" smtClean="0">
                <a:solidFill>
                  <a:schemeClr val="accent6">
                    <a:lumMod val="50000"/>
                  </a:schemeClr>
                </a:solidFill>
              </a:rPr>
              <a:t> </a:t>
            </a:r>
          </a:p>
          <a:p>
            <a:endParaRPr lang="en-IN" sz="2400" i="1" dirty="0" smtClean="0">
              <a:solidFill>
                <a:schemeClr val="accent6">
                  <a:lumMod val="50000"/>
                </a:schemeClr>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85000" lnSpcReduction="20000"/>
          </a:bodyPr>
          <a:lstStyle/>
          <a:p>
            <a:pPr algn="ctr">
              <a:buNone/>
            </a:pPr>
            <a:r>
              <a:rPr lang="en-IN" sz="4000" b="1" i="1" dirty="0" smtClean="0"/>
              <a:t>Summary</a:t>
            </a:r>
          </a:p>
          <a:p>
            <a:r>
              <a:rPr lang="en-IN" sz="4000" i="1" dirty="0"/>
              <a:t>The poem’s title belies the informality of expression that follows. The title in itself makes one conscious of the aspect of the </a:t>
            </a:r>
            <a:r>
              <a:rPr lang="en-IN" sz="4000" i="1" dirty="0" smtClean="0"/>
              <a:t>female.</a:t>
            </a:r>
          </a:p>
          <a:p>
            <a:r>
              <a:rPr lang="en-IN" sz="4000" i="1" dirty="0" smtClean="0"/>
              <a:t> As </a:t>
            </a:r>
            <a:r>
              <a:rPr lang="en-IN" sz="4000" i="1" dirty="0"/>
              <a:t>the other and also about the fact that </a:t>
            </a:r>
            <a:r>
              <a:rPr lang="en-IN" sz="4000" i="1" dirty="0" err="1"/>
              <a:t>Deshpande</a:t>
            </a:r>
            <a:r>
              <a:rPr lang="en-IN" sz="4000" i="1" dirty="0"/>
              <a:t> was fond of Darwin’s work on the origin of species. The term ‘species’ in itself makes one </a:t>
            </a:r>
            <a:r>
              <a:rPr lang="en-IN" sz="4000" i="1" dirty="0" smtClean="0"/>
              <a:t>wonder.</a:t>
            </a:r>
          </a:p>
          <a:p>
            <a:r>
              <a:rPr lang="en-IN" sz="4000" i="1" dirty="0" smtClean="0"/>
              <a:t> At </a:t>
            </a:r>
            <a:r>
              <a:rPr lang="en-IN" sz="4000" i="1" dirty="0"/>
              <a:t>the exclusiveness it represents as how many of us would have said ‘the male of the species’ for the masculine is taken as the norm and the female as the aberration of nature.</a:t>
            </a:r>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92500"/>
          </a:bodyPr>
          <a:lstStyle/>
          <a:p>
            <a:pPr algn="ctr">
              <a:buNone/>
            </a:pPr>
            <a:endParaRPr lang="en-IN" sz="4000" b="1" i="1" dirty="0" smtClean="0"/>
          </a:p>
          <a:p>
            <a:r>
              <a:rPr lang="en-IN" sz="3600" i="1" dirty="0"/>
              <a:t>when a woman needs to have a heart to heart talk on love and despair or about children, talking to a man has no value</a:t>
            </a:r>
            <a:r>
              <a:rPr lang="en-IN" sz="3600" i="1" dirty="0" smtClean="0"/>
              <a:t>.</a:t>
            </a:r>
          </a:p>
          <a:p>
            <a:r>
              <a:rPr lang="en-IN" sz="3600" i="1" dirty="0" smtClean="0"/>
              <a:t> </a:t>
            </a:r>
            <a:r>
              <a:rPr lang="en-IN" sz="3600" i="1" dirty="0"/>
              <a:t>The words ‘love and despair’ make one wonder at the nature of these feelings. It is a common belief that no matter how much a mother has to tolerate, she is fated to love her children and so, perhaps in context of their perceived ungratefulness the feeling of despair manifests itself.</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92500" lnSpcReduction="10000"/>
          </a:bodyPr>
          <a:lstStyle/>
          <a:p>
            <a:pPr algn="ctr">
              <a:buNone/>
            </a:pPr>
            <a:endParaRPr lang="en-IN" sz="4000" b="1" i="1" dirty="0" smtClean="0"/>
          </a:p>
          <a:p>
            <a:r>
              <a:rPr lang="en-IN" sz="3600" i="1" dirty="0"/>
              <a:t>The poet talks directly to the reader and the ‘you’ rings clear as if acknowledging a shared experience with assurance. When a woman sits down to unburden herself she needs women to help her like her mother or sister or her best friend</a:t>
            </a:r>
            <a:r>
              <a:rPr lang="en-IN" sz="3600" i="1" dirty="0" smtClean="0"/>
              <a:t>.</a:t>
            </a:r>
          </a:p>
          <a:p>
            <a:r>
              <a:rPr lang="en-IN" sz="3600" i="1" dirty="0" smtClean="0"/>
              <a:t> </a:t>
            </a:r>
            <a:r>
              <a:rPr lang="en-IN" sz="3600" i="1" dirty="0"/>
              <a:t>This is an all female world. You (if you are the woman) ask your first love i.e. your girl child and your friend’s first child, a girl, to attend this ceremony too. Interestingly, she deliberately underlines the fact that her friend’s first child is a girl.</a:t>
            </a:r>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77500" lnSpcReduction="20000"/>
          </a:bodyPr>
          <a:lstStyle/>
          <a:p>
            <a:pPr algn="ctr">
              <a:buNone/>
            </a:pPr>
            <a:endParaRPr lang="en-IN" sz="4000" b="1" i="1" dirty="0" smtClean="0"/>
          </a:p>
          <a:p>
            <a:r>
              <a:rPr lang="en-IN" sz="3600" i="1" dirty="0"/>
              <a:t>These women are not career women but housewives who may or may not have once thought of earning their bread too. However, it seems that managing the house and the rations is something that is in the nature of a woman just as these little talks are</a:t>
            </a:r>
            <a:r>
              <a:rPr lang="en-IN" sz="3600" i="1" dirty="0" smtClean="0"/>
              <a:t>.</a:t>
            </a:r>
          </a:p>
          <a:p>
            <a:r>
              <a:rPr lang="en-IN" sz="3600" i="1" dirty="0" smtClean="0"/>
              <a:t> </a:t>
            </a:r>
            <a:r>
              <a:rPr lang="en-IN" sz="3600" i="1" dirty="0"/>
              <a:t>They have managed their affairs perfectly but in the end of the day as mothers they hanker for some love or acknowledgement of the care they have bestowed</a:t>
            </a:r>
            <a:r>
              <a:rPr lang="en-IN" sz="3600" i="1" dirty="0" smtClean="0"/>
              <a:t>.</a:t>
            </a:r>
          </a:p>
          <a:p>
            <a:r>
              <a:rPr lang="en-IN" sz="3600" i="1" dirty="0" smtClean="0"/>
              <a:t> </a:t>
            </a:r>
            <a:r>
              <a:rPr lang="en-IN" sz="3600" i="1" dirty="0"/>
              <a:t>Such women can be found anywhere across India, chatting with their saris tucked as they make a vociferous group of chattering women who seem happy and content but within their hearts hold secret desires which were stifled or sacrificed a long time </a:t>
            </a:r>
            <a:r>
              <a:rPr lang="en-IN" sz="3600" i="1" dirty="0" smtClean="0"/>
              <a:t>ago.</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418</Words>
  <Application>Microsoft Office PowerPoint</Application>
  <PresentationFormat>On-screen Show (4:3)</PresentationFormat>
  <Paragraphs>139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        Union Education Society’s Mahila Mahavidyalaya, Solapur.    </vt:lpstr>
      <vt:lpstr>Slide 3</vt:lpstr>
      <vt:lpstr>Slide 4</vt:lpstr>
      <vt:lpstr>Slide 5</vt:lpstr>
      <vt:lpstr>Slide 6</vt:lpstr>
      <vt:lpstr>Slide 7</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cp:revision>
  <dcterms:created xsi:type="dcterms:W3CDTF">2019-12-17T15:39:37Z</dcterms:created>
  <dcterms:modified xsi:type="dcterms:W3CDTF">2019-12-18T09:03:09Z</dcterms:modified>
</cp:coreProperties>
</file>